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8" r:id="rId3"/>
    <p:sldId id="271" r:id="rId4"/>
    <p:sldId id="272" r:id="rId5"/>
    <p:sldId id="273" r:id="rId6"/>
    <p:sldId id="274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1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9D22A4-2EB3-4B12-96AB-2B01DF1197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2B0E4BE-6FB2-482D-A77F-2CA0B1E43B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B5221F-F9ED-4766-8ECA-8BC97AA0D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02.01.2023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920DA0-8E2E-4FB9-8DA9-22357146D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1DD2790-4B8D-451C-99AD-65208445C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4606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32109B-6F8D-4B2E-9EDE-79B34EAE4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B5D82D0-D04C-4C76-AC8F-6C07910FD9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78F1F6-D089-4F4F-B70F-1732AB7A4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02.01.2023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82EF51-D5E6-43C8-87D6-087B94397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41A41B-2472-4003-9C9E-246D24C3E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8278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10B18C7-CD70-4294-8F2E-6555739DA3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0A53A2A-BA6C-46B8-859F-84C6358A1B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E43DF1-8E40-4935-B318-E2220A37C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02.01.2023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B67BB5-6F56-472E-984C-2CC39E94C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3D8180A-4877-4DAD-AE60-CCC7701E0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4340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91414C-D266-4018-998C-0377036B7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8FE114-58CF-43D3-B858-448B69B45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F78266-9F8D-4CCD-8FD0-D03C677BD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02.01.2023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CC0055-DF08-4B5C-BFDC-4A18C3E2E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9991FD-0B5F-4B58-89E9-D4A32391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17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B9512C-A1BD-4770-9421-AA30D753B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77B5413-FF99-4F50-8D1C-181C3F34E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719F62-7683-48BB-A984-571488599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02.01.2023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7C9EE5-0C28-4434-B4FF-326D5F120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C84336-5BA2-4BC5-B6AC-B38F81078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72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A1934E-B54E-4C50-A4A4-70C314552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FA4B38-8BDB-4CD0-8799-BDC555CC1E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50E1AB7-AC79-4384-B07E-7E5DE1624F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BFE848D-7FE5-48C1-9B31-9D9DA118D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02.01.2023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5BAB264-845A-4C94-94E2-9E22DB89E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202BB94-A9DE-4A81-832E-5525434BE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9753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9F0CAC-28E9-45D5-8C2C-CD1AC32A1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ADD7225-CA6C-491C-86FA-B9D20BD0D0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27BAE95-A837-45DF-A5D4-A2351AB133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D9C638E-608F-4987-81C7-A51CF69FF0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E68FED3-EF76-4EA6-B644-34F8AA0AF6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99ACA5A-B183-4B9C-A81E-E1F2F68BD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02.01.2023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370B1D1-60C9-4F88-81A3-84E911D49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D30FC71-9E92-42FF-AF3C-91F9676CC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8881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39BD55-709C-43B2-A2BE-B8BCFA091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3728D3B-8E5E-4397-AE95-E3BFC09CB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02.01.2023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C72329-4211-4D28-A517-A4AE6BB08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3562D75-3A35-4618-8D94-4FCF24943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796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0ACA6E9-72C7-4A5D-8FA1-061C28E6A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02.01.2023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38B30BA-FF05-4BD3-8154-06DCE65C9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FDC91A-73F8-40F3-8751-C6E5A75A6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17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B4F388-FF07-412D-9100-B85454D60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F00BDF-97B3-4AF8-8184-4FD1AC4D3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BDC9397-1061-46FB-AAA5-626F68007A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1116F68-D09D-4610-8E8F-05F3F9953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02.01.2023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60E0A97-755F-4DA8-82D2-3FAE1397D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5C59565-352B-4A47-B8CA-D142F6589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8887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70BDA4-1969-44FE-8FB3-A14682878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AB31663-64B1-4137-9C33-2F1BDB6161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7A509EF-190B-4989-8750-4C84F15B0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BC80374-B565-41F5-84FE-1539BE918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02.01.2023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0D4F735-4B67-4A0D-8C56-8BE7B01F7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92105F8-62B2-462E-9B62-BF4FD6EE0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5454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C4ED06-71C8-4A05-91D1-5475EDF6B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91B0C94-AC57-45A6-8074-5C9B1739D3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752D8-D053-46D5-A55D-0A43C2206C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A7C04-A3F5-481D-8DFB-D41C40D8C41D}" type="datetimeFigureOut">
              <a:rPr lang="cs-CZ" smtClean="0"/>
              <a:t>02.01.2023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368CB9-8F25-405C-97B1-1BE32C8F29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C080378-9C34-4275-8664-3AE3207D6E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6906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>
            <a:extLst>
              <a:ext uri="{FF2B5EF4-FFF2-40B4-BE49-F238E27FC236}">
                <a16:creationId xmlns:a16="http://schemas.microsoft.com/office/drawing/2014/main" id="{9CA7D496-78D6-152C-018E-530A73129122}"/>
              </a:ext>
            </a:extLst>
          </p:cNvPr>
          <p:cNvSpPr txBox="1">
            <a:spLocks/>
          </p:cNvSpPr>
          <p:nvPr/>
        </p:nvSpPr>
        <p:spPr>
          <a:xfrm>
            <a:off x="4037216" y="2852103"/>
            <a:ext cx="7833527" cy="7897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4000">
                <a:latin typeface="Montserrat" panose="00000500000000000000" pitchFamily="2" charset="-18"/>
              </a:rPr>
              <a:t>Zobrazení zájemců o nábor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B18C283-43E2-4817-F133-38DC7D41DE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970" y="1486865"/>
            <a:ext cx="3405672" cy="3405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051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ACF584B5-402F-E90D-4BD7-69C95F2147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414" y="0"/>
            <a:ext cx="11351172" cy="6858000"/>
          </a:xfrm>
          <a:prstGeom prst="rect">
            <a:avLst/>
          </a:prstGeom>
        </p:spPr>
      </p:pic>
      <p:sp>
        <p:nvSpPr>
          <p:cNvPr id="5" name="Řečová bublina: obdélníkový bublinový popisek se zakulacenými rohy 4">
            <a:extLst>
              <a:ext uri="{FF2B5EF4-FFF2-40B4-BE49-F238E27FC236}">
                <a16:creationId xmlns:a16="http://schemas.microsoft.com/office/drawing/2014/main" id="{5867B493-F8FF-4B4C-B31A-04CECF6E3379}"/>
              </a:ext>
            </a:extLst>
          </p:cNvPr>
          <p:cNvSpPr/>
          <p:nvPr/>
        </p:nvSpPr>
        <p:spPr>
          <a:xfrm>
            <a:off x="2161433" y="4406462"/>
            <a:ext cx="6359829" cy="315309"/>
          </a:xfrm>
          <a:prstGeom prst="wedgeRoundRectCallout">
            <a:avLst>
              <a:gd name="adj1" fmla="val -58064"/>
              <a:gd name="adj2" fmla="val 32229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000">
                <a:solidFill>
                  <a:schemeClr val="tx1"/>
                </a:solidFill>
                <a:latin typeface="Montserrat" panose="00000500000000000000" pitchFamily="2" charset="-18"/>
              </a:rPr>
              <a:t>1</a:t>
            </a:r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. Po přihlášení klikněte v levém menu na „WPForms“ a v následném podmenu pak na „Entries“.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C26FB47-5224-871F-F296-DE02E1D6FEEB}"/>
              </a:ext>
            </a:extLst>
          </p:cNvPr>
          <p:cNvSpPr txBox="1"/>
          <p:nvPr/>
        </p:nvSpPr>
        <p:spPr>
          <a:xfrm>
            <a:off x="3050628" y="149772"/>
            <a:ext cx="6069724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cs-CZ" sz="1000">
                <a:latin typeface="Montserrat" panose="00000500000000000000" pitchFamily="2" charset="-18"/>
              </a:rPr>
              <a:t>Veškeré žádosti o nábor, se všemi detaily formuláře, jsou zasílány automaticky na e-mailovou adresu fkricany-mladez@email.cz. Kromě toho jsou ukládány také v databázi Wordpresu.</a:t>
            </a:r>
          </a:p>
        </p:txBody>
      </p:sp>
    </p:spTree>
    <p:extLst>
      <p:ext uri="{BB962C8B-B14F-4D97-AF65-F5344CB8AC3E}">
        <p14:creationId xmlns:p14="http://schemas.microsoft.com/office/powerpoint/2010/main" val="842753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13ED25D6-F9B3-968B-D99F-B874446660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414" y="0"/>
            <a:ext cx="11351172" cy="6858000"/>
          </a:xfrm>
          <a:prstGeom prst="rect">
            <a:avLst/>
          </a:prstGeom>
        </p:spPr>
      </p:pic>
      <p:sp>
        <p:nvSpPr>
          <p:cNvPr id="2" name="Řečová bublina: obdélníkový bublinový popisek se zakulacenými rohy 1">
            <a:extLst>
              <a:ext uri="{FF2B5EF4-FFF2-40B4-BE49-F238E27FC236}">
                <a16:creationId xmlns:a16="http://schemas.microsoft.com/office/drawing/2014/main" id="{33A7F820-C321-DE32-753F-F3D335A066F5}"/>
              </a:ext>
            </a:extLst>
          </p:cNvPr>
          <p:cNvSpPr/>
          <p:nvPr/>
        </p:nvSpPr>
        <p:spPr>
          <a:xfrm>
            <a:off x="2136714" y="4644599"/>
            <a:ext cx="5698747" cy="487077"/>
          </a:xfrm>
          <a:prstGeom prst="wedgeRoundRectCallout">
            <a:avLst>
              <a:gd name="adj1" fmla="val -54161"/>
              <a:gd name="adj2" fmla="val -52473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2. Zobrazí se statistika objednávek všech formulářů jak v čase, tak v absolutním čísle.</a:t>
            </a:r>
          </a:p>
          <a:p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Klikněte na „Nábor“.</a:t>
            </a:r>
          </a:p>
        </p:txBody>
      </p:sp>
    </p:spTree>
    <p:extLst>
      <p:ext uri="{BB962C8B-B14F-4D97-AF65-F5344CB8AC3E}">
        <p14:creationId xmlns:p14="http://schemas.microsoft.com/office/powerpoint/2010/main" val="2185102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EC3D506C-FE67-2026-C35C-B4C71DDAEB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414" y="0"/>
            <a:ext cx="11351172" cy="6858000"/>
          </a:xfrm>
          <a:prstGeom prst="rect">
            <a:avLst/>
          </a:prstGeom>
        </p:spPr>
      </p:pic>
      <p:sp>
        <p:nvSpPr>
          <p:cNvPr id="2" name="Řečová bublina: obdélníkový bublinový popisek se zakulacenými rohy 1">
            <a:extLst>
              <a:ext uri="{FF2B5EF4-FFF2-40B4-BE49-F238E27FC236}">
                <a16:creationId xmlns:a16="http://schemas.microsoft.com/office/drawing/2014/main" id="{33A7F820-C321-DE32-753F-F3D335A066F5}"/>
              </a:ext>
            </a:extLst>
          </p:cNvPr>
          <p:cNvSpPr/>
          <p:nvPr/>
        </p:nvSpPr>
        <p:spPr>
          <a:xfrm>
            <a:off x="5610873" y="3862551"/>
            <a:ext cx="5771831" cy="283779"/>
          </a:xfrm>
          <a:prstGeom prst="wedgeRoundRectCallout">
            <a:avLst>
              <a:gd name="adj1" fmla="val 39413"/>
              <a:gd name="adj2" fmla="val -130237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3. Zobrazí se seznam žádostí. Pro zobrazení detailu žádosti klikněte na „View“.</a:t>
            </a:r>
          </a:p>
        </p:txBody>
      </p:sp>
    </p:spTree>
    <p:extLst>
      <p:ext uri="{BB962C8B-B14F-4D97-AF65-F5344CB8AC3E}">
        <p14:creationId xmlns:p14="http://schemas.microsoft.com/office/powerpoint/2010/main" val="2811474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>
            <a:extLst>
              <a:ext uri="{FF2B5EF4-FFF2-40B4-BE49-F238E27FC236}">
                <a16:creationId xmlns:a16="http://schemas.microsoft.com/office/drawing/2014/main" id="{36B98DD8-BC6B-E93F-5C6B-75F7054AE5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414" y="0"/>
            <a:ext cx="11351172" cy="6858000"/>
          </a:xfrm>
          <a:prstGeom prst="rect">
            <a:avLst/>
          </a:prstGeom>
        </p:spPr>
      </p:pic>
      <p:sp>
        <p:nvSpPr>
          <p:cNvPr id="2" name="Řečová bublina: obdélníkový bublinový popisek se zakulacenými rohy 1">
            <a:extLst>
              <a:ext uri="{FF2B5EF4-FFF2-40B4-BE49-F238E27FC236}">
                <a16:creationId xmlns:a16="http://schemas.microsoft.com/office/drawing/2014/main" id="{33A7F820-C321-DE32-753F-F3D335A066F5}"/>
              </a:ext>
            </a:extLst>
          </p:cNvPr>
          <p:cNvSpPr/>
          <p:nvPr/>
        </p:nvSpPr>
        <p:spPr>
          <a:xfrm>
            <a:off x="5588876" y="2782614"/>
            <a:ext cx="5362903" cy="283779"/>
          </a:xfrm>
          <a:prstGeom prst="wedgeRoundRectCallout">
            <a:avLst>
              <a:gd name="adj1" fmla="val 52661"/>
              <a:gd name="adj2" fmla="val 44763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4. Žádost je možné i případně následně upravovat klikem na tlačítko „Edit“.</a:t>
            </a:r>
          </a:p>
        </p:txBody>
      </p:sp>
      <p:sp>
        <p:nvSpPr>
          <p:cNvPr id="6" name="Řečová bublina: obdélníkový bublinový popisek se zakulacenými rohy 5">
            <a:extLst>
              <a:ext uri="{FF2B5EF4-FFF2-40B4-BE49-F238E27FC236}">
                <a16:creationId xmlns:a16="http://schemas.microsoft.com/office/drawing/2014/main" id="{623DDD76-2175-7481-1DC7-101530B8BE20}"/>
              </a:ext>
            </a:extLst>
          </p:cNvPr>
          <p:cNvSpPr/>
          <p:nvPr/>
        </p:nvSpPr>
        <p:spPr>
          <a:xfrm>
            <a:off x="4432738" y="3429000"/>
            <a:ext cx="5362903" cy="423041"/>
          </a:xfrm>
          <a:prstGeom prst="wedgeRoundRectCallout">
            <a:avLst>
              <a:gd name="adj1" fmla="val 52661"/>
              <a:gd name="adj2" fmla="val 44763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5. Žádost je možné například vytisknout, exportovat do souboru nebo označit jako nepřečtenou či označit hvězdičkou.</a:t>
            </a:r>
          </a:p>
        </p:txBody>
      </p:sp>
      <p:sp>
        <p:nvSpPr>
          <p:cNvPr id="7" name="Řečová bublina: obdélníkový bublinový popisek se zakulacenými rohy 6">
            <a:extLst>
              <a:ext uri="{FF2B5EF4-FFF2-40B4-BE49-F238E27FC236}">
                <a16:creationId xmlns:a16="http://schemas.microsoft.com/office/drawing/2014/main" id="{2CB5D821-4067-F9FC-607B-855B4C9FF21F}"/>
              </a:ext>
            </a:extLst>
          </p:cNvPr>
          <p:cNvSpPr/>
          <p:nvPr/>
        </p:nvSpPr>
        <p:spPr>
          <a:xfrm>
            <a:off x="3481553" y="1430720"/>
            <a:ext cx="5047593" cy="283780"/>
          </a:xfrm>
          <a:prstGeom prst="wedgeRoundRectCallout">
            <a:avLst>
              <a:gd name="adj1" fmla="val -59780"/>
              <a:gd name="adj2" fmla="val -2098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7. Pro návrat zpět na seznam žádostí klikněte na „Back to All Entries“.</a:t>
            </a:r>
          </a:p>
        </p:txBody>
      </p:sp>
      <p:sp>
        <p:nvSpPr>
          <p:cNvPr id="10" name="Řečová bublina: obdélníkový bublinový popisek se zakulacenými rohy 9">
            <a:extLst>
              <a:ext uri="{FF2B5EF4-FFF2-40B4-BE49-F238E27FC236}">
                <a16:creationId xmlns:a16="http://schemas.microsoft.com/office/drawing/2014/main" id="{99C298C3-E029-509D-D212-F8163E5879D4}"/>
              </a:ext>
            </a:extLst>
          </p:cNvPr>
          <p:cNvSpPr/>
          <p:nvPr/>
        </p:nvSpPr>
        <p:spPr>
          <a:xfrm>
            <a:off x="2364828" y="5424651"/>
            <a:ext cx="3972909" cy="283780"/>
          </a:xfrm>
          <a:prstGeom prst="wedgeRoundRectCallout">
            <a:avLst>
              <a:gd name="adj1" fmla="val -59780"/>
              <a:gd name="adj2" fmla="val -2098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6. Do žádosti lze také vložit dodatečnou interní poznámku.</a:t>
            </a:r>
          </a:p>
        </p:txBody>
      </p:sp>
    </p:spTree>
    <p:extLst>
      <p:ext uri="{BB962C8B-B14F-4D97-AF65-F5344CB8AC3E}">
        <p14:creationId xmlns:p14="http://schemas.microsoft.com/office/powerpoint/2010/main" val="1672263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>
            <a:extLst>
              <a:ext uri="{FF2B5EF4-FFF2-40B4-BE49-F238E27FC236}">
                <a16:creationId xmlns:a16="http://schemas.microsoft.com/office/drawing/2014/main" id="{876B59F2-2F56-AA7A-F4F4-5A1362415C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414" y="0"/>
            <a:ext cx="11351172" cy="6858000"/>
          </a:xfrm>
          <a:prstGeom prst="rect">
            <a:avLst/>
          </a:prstGeom>
        </p:spPr>
      </p:pic>
      <p:sp>
        <p:nvSpPr>
          <p:cNvPr id="7" name="Řečová bublina: obdélníkový bublinový popisek se zakulacenými rohy 6">
            <a:extLst>
              <a:ext uri="{FF2B5EF4-FFF2-40B4-BE49-F238E27FC236}">
                <a16:creationId xmlns:a16="http://schemas.microsoft.com/office/drawing/2014/main" id="{2CB5D821-4067-F9FC-607B-855B4C9FF21F}"/>
              </a:ext>
            </a:extLst>
          </p:cNvPr>
          <p:cNvSpPr/>
          <p:nvPr/>
        </p:nvSpPr>
        <p:spPr>
          <a:xfrm>
            <a:off x="3016470" y="4331574"/>
            <a:ext cx="5859516" cy="965639"/>
          </a:xfrm>
          <a:prstGeom prst="wedgeRoundRectCallout">
            <a:avLst>
              <a:gd name="adj1" fmla="val -62747"/>
              <a:gd name="adj2" fmla="val -54434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7. Na seznamu žádostí je možné vyřízené žádosti jednotlivě nebo hromadně smazat. Případně je jednotivě nebo hromadně označit podle vlatní úvahy a významu.</a:t>
            </a:r>
          </a:p>
          <a:p>
            <a:endParaRPr lang="cs-CZ" sz="1000">
              <a:solidFill>
                <a:schemeClr val="tx1"/>
              </a:solidFill>
              <a:latin typeface="Montserrat" panose="00000500000000000000" pitchFamily="2" charset="-18"/>
            </a:endParaRPr>
          </a:p>
          <a:p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Zaškrtněte žádost</a:t>
            </a:r>
            <a:r>
              <a:rPr lang="en-US" sz="1000">
                <a:solidFill>
                  <a:schemeClr val="tx1"/>
                </a:solidFill>
                <a:latin typeface="Montserrat" panose="00000500000000000000" pitchFamily="2" charset="-18"/>
              </a:rPr>
              <a:t>(</a:t>
            </a:r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i</a:t>
            </a:r>
            <a:r>
              <a:rPr lang="en-US" sz="1000">
                <a:solidFill>
                  <a:schemeClr val="tx1"/>
                </a:solidFill>
                <a:latin typeface="Montserrat" panose="00000500000000000000" pitchFamily="2" charset="-18"/>
              </a:rPr>
              <a:t>) a z v</a:t>
            </a:r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ýběru „Hromadné akce“ vyberte co se zvolenými žádostmi chcete provést. Pak klikněte na „Použít“, čímž se daná operace provede.</a:t>
            </a:r>
          </a:p>
        </p:txBody>
      </p:sp>
    </p:spTree>
    <p:extLst>
      <p:ext uri="{BB962C8B-B14F-4D97-AF65-F5344CB8AC3E}">
        <p14:creationId xmlns:p14="http://schemas.microsoft.com/office/powerpoint/2010/main" val="39607753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214</Words>
  <Application>Microsoft Office PowerPoint</Application>
  <PresentationFormat>Širokoúhlá obrazovka</PresentationFormat>
  <Paragraphs>13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Montserrat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přidat obrázek do Galerie</dc:title>
  <dc:creator>Jan Šimek</dc:creator>
  <cp:lastModifiedBy>Jan Šimek</cp:lastModifiedBy>
  <cp:revision>39</cp:revision>
  <dcterms:created xsi:type="dcterms:W3CDTF">2022-01-10T16:01:44Z</dcterms:created>
  <dcterms:modified xsi:type="dcterms:W3CDTF">2023-01-02T09:59:18Z</dcterms:modified>
</cp:coreProperties>
</file>